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80" r:id="rId4"/>
    <p:sldId id="265" r:id="rId5"/>
    <p:sldId id="299" r:id="rId6"/>
    <p:sldId id="300" r:id="rId7"/>
    <p:sldId id="301" r:id="rId8"/>
    <p:sldId id="277" r:id="rId9"/>
    <p:sldId id="278" r:id="rId10"/>
    <p:sldId id="304" r:id="rId11"/>
    <p:sldId id="303" r:id="rId12"/>
    <p:sldId id="302" r:id="rId13"/>
    <p:sldId id="275" r:id="rId14"/>
    <p:sldId id="282" r:id="rId15"/>
    <p:sldId id="279" r:id="rId16"/>
    <p:sldId id="296" r:id="rId17"/>
    <p:sldId id="297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j6N8eQcPmI1U7Q+AxKDNuBwXIr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92" y="4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0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076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487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060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822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818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152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81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054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54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47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54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024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473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96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749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objetos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ació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2"/>
          </p:nvPr>
        </p:nvSpPr>
        <p:spPr>
          <a:xfrm>
            <a:off x="1097280" y="2582335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el título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15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16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rgbClr val="BECAD4"/>
          </a:solidFill>
          <a:ln>
            <a:noFill/>
          </a:ln>
        </p:spPr>
        <p:txBody>
          <a:bodyPr spcFirstLastPara="1" wrap="square" lIns="457200" tIns="457200" rIns="0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texto vertical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" name="Google Shape;91;p1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" name="Google Shape;15;p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  <p:cxnSp>
        <p:nvCxnSpPr>
          <p:cNvPr id="17" name="Google Shape;17;p7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6" r:id="rId4"/>
    <p:sldLayoutId id="2147483657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studios.umh.es/curso-de-nivelacion-horario-de-matematicas-aplicadas-campus-de-elche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idiomasumh.es/es/iris/programa-iri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ternacional.umh.es/" TargetMode="External"/><Relationship Id="rId5" Type="http://schemas.openxmlformats.org/officeDocument/2006/relationships/hyperlink" Target="http://observatorio.umh.es/presentacion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deportes.umh.es/cursos/actividades-multidisciplinare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mailto:mestrada@umh.es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@gtym_umh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x.com/GtymUMH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mh.es/contenido/Estudios/:tit_g_282_R1/datos_es.html" TargetMode="External"/><Relationship Id="rId5" Type="http://schemas.openxmlformats.org/officeDocument/2006/relationships/hyperlink" Target="https://gtm.umh.es/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A918089-483F-460D-B86B-99497D01D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5" t="16271" r="28583" b="7984"/>
          <a:stretch/>
        </p:blipFill>
        <p:spPr>
          <a:xfrm>
            <a:off x="294950" y="282330"/>
            <a:ext cx="11602100" cy="5997792"/>
          </a:xfrm>
          <a:prstGeom prst="rect">
            <a:avLst/>
          </a:prstGeom>
        </p:spPr>
      </p:pic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6903227" y="350846"/>
            <a:ext cx="50955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26" b="22489"/>
          <a:stretch/>
        </p:blipFill>
        <p:spPr>
          <a:xfrm>
            <a:off x="9219682" y="6104150"/>
            <a:ext cx="2677368" cy="7078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50" y="220455"/>
            <a:ext cx="3035300" cy="8954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41B84CF-64FC-44DE-850A-0726425561F7}"/>
              </a:ext>
            </a:extLst>
          </p:cNvPr>
          <p:cNvSpPr txBox="1"/>
          <p:nvPr/>
        </p:nvSpPr>
        <p:spPr>
          <a:xfrm>
            <a:off x="3602649" y="5365486"/>
            <a:ext cx="5171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Marina Estrada de la Cruz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Vicedecana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-26348" y="6367646"/>
            <a:ext cx="12232944" cy="413053"/>
          </a:xfrm>
          <a:prstGeom prst="rect">
            <a:avLst/>
          </a:prstGeom>
          <a:solidFill>
            <a:srgbClr val="C00000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7319787" y="157442"/>
            <a:ext cx="50955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0" y="123783"/>
            <a:ext cx="3035300" cy="8954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DC33EAA-F25A-4AB2-98A6-544B6E09EDB0}"/>
              </a:ext>
            </a:extLst>
          </p:cNvPr>
          <p:cNvSpPr txBox="1"/>
          <p:nvPr/>
        </p:nvSpPr>
        <p:spPr>
          <a:xfrm>
            <a:off x="668322" y="807187"/>
            <a:ext cx="9959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</a:rPr>
              <a:t>OTROS PROGRAMAS Y SERVICIOS DE LA UMH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DB123586-6673-465A-869B-308C346B27E3}"/>
              </a:ext>
            </a:extLst>
          </p:cNvPr>
          <p:cNvSpPr txBox="1">
            <a:spLocks/>
          </p:cNvSpPr>
          <p:nvPr/>
        </p:nvSpPr>
        <p:spPr>
          <a:xfrm>
            <a:off x="919999" y="1902095"/>
            <a:ext cx="10601355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s-ES" dirty="0">
              <a:solidFill>
                <a:schemeClr val="tx1"/>
              </a:solidFill>
              <a:latin typeface="+mj-lt"/>
            </a:endParaRPr>
          </a:p>
          <a:p>
            <a:pPr marL="114300" indent="0">
              <a:buNone/>
            </a:pPr>
            <a:r>
              <a:rPr lang="es-ES" dirty="0">
                <a:solidFill>
                  <a:schemeClr val="tx1"/>
                </a:solidFill>
                <a:latin typeface="+mj-lt"/>
              </a:rPr>
              <a:t>- </a:t>
            </a:r>
            <a:r>
              <a:rPr lang="es-ES" b="1" dirty="0">
                <a:solidFill>
                  <a:schemeClr val="tx1"/>
                </a:solidFill>
                <a:latin typeface="+mj-lt"/>
              </a:rPr>
              <a:t>BIBLIOTECA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: https://biblioteca.umh.es/</a:t>
            </a:r>
          </a:p>
          <a:p>
            <a:endParaRPr lang="es-ES" dirty="0">
              <a:solidFill>
                <a:schemeClr val="tx1"/>
              </a:solidFill>
              <a:latin typeface="+mj-lt"/>
            </a:endParaRPr>
          </a:p>
          <a:p>
            <a:pPr marL="114300" indent="0">
              <a:buNone/>
            </a:pPr>
            <a:r>
              <a:rPr lang="es-ES" dirty="0">
                <a:solidFill>
                  <a:schemeClr val="tx1"/>
                </a:solidFill>
                <a:latin typeface="+mj-lt"/>
              </a:rPr>
              <a:t>- </a:t>
            </a:r>
            <a:r>
              <a:rPr lang="es-ES" b="1" dirty="0">
                <a:solidFill>
                  <a:schemeClr val="tx1"/>
                </a:solidFill>
                <a:latin typeface="+mj-lt"/>
              </a:rPr>
              <a:t>OBSERVATORIO OCUPACIONAL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: </a:t>
            </a:r>
            <a:r>
              <a:rPr lang="es-ES" dirty="0">
                <a:solidFill>
                  <a:schemeClr val="tx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http://observatorio.umh.es/presentacion/</a:t>
            </a:r>
            <a:endParaRPr lang="es-ES" dirty="0">
              <a:solidFill>
                <a:schemeClr val="tx1"/>
              </a:solidFill>
              <a:latin typeface="+mj-lt"/>
            </a:endParaRPr>
          </a:p>
          <a:p>
            <a:endParaRPr lang="es-ES" dirty="0">
              <a:solidFill>
                <a:schemeClr val="tx1"/>
              </a:solidFill>
              <a:latin typeface="+mj-lt"/>
            </a:endParaRPr>
          </a:p>
          <a:p>
            <a:pPr marL="114300" indent="0">
              <a:buNone/>
            </a:pPr>
            <a:r>
              <a:rPr lang="es-ES" dirty="0">
                <a:solidFill>
                  <a:schemeClr val="tx1"/>
                </a:solidFill>
                <a:latin typeface="+mj-lt"/>
              </a:rPr>
              <a:t>- </a:t>
            </a:r>
            <a:r>
              <a:rPr lang="es-ES" b="1" dirty="0">
                <a:solidFill>
                  <a:schemeClr val="tx1"/>
                </a:solidFill>
                <a:latin typeface="+mj-lt"/>
              </a:rPr>
              <a:t>OFICINA DE RELACIONES INTERNACIONALES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: </a:t>
            </a:r>
            <a:r>
              <a:rPr lang="es-ES" dirty="0">
                <a:solidFill>
                  <a:schemeClr val="tx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https://internacional.umh.es/</a:t>
            </a:r>
            <a:endParaRPr lang="es-ES" dirty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Calibri"/>
              <a:buNone/>
            </a:pPr>
            <a:endParaRPr lang="es-ES" dirty="0">
              <a:solidFill>
                <a:schemeClr val="tx1"/>
              </a:solidFill>
              <a:latin typeface="+mj-lt"/>
            </a:endParaRPr>
          </a:p>
          <a:p>
            <a:pPr marL="114300" indent="0">
              <a:buNone/>
            </a:pPr>
            <a:r>
              <a:rPr lang="es-ES" dirty="0">
                <a:solidFill>
                  <a:schemeClr val="tx1"/>
                </a:solidFill>
                <a:latin typeface="+mj-lt"/>
              </a:rPr>
              <a:t>- </a:t>
            </a:r>
            <a:r>
              <a:rPr lang="es-ES" b="1" dirty="0">
                <a:solidFill>
                  <a:schemeClr val="tx1"/>
                </a:solidFill>
                <a:latin typeface="+mj-lt"/>
              </a:rPr>
              <a:t>CENTRO DE IDIOMAS UMH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: </a:t>
            </a:r>
            <a:r>
              <a:rPr lang="es-ES" b="1" u="sng" dirty="0">
                <a:solidFill>
                  <a:schemeClr val="tx1"/>
                </a:solidFill>
                <a:latin typeface="+mj-lt"/>
              </a:rPr>
              <a:t>PROGRAMA IRIS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. </a:t>
            </a:r>
            <a:r>
              <a:rPr lang="pt-BR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Programa IRIS | Centro de Idiomas UMH</a:t>
            </a:r>
            <a:endParaRPr lang="pt-BR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es-ES" b="1" dirty="0">
                <a:solidFill>
                  <a:schemeClr val="tx1"/>
                </a:solidFill>
                <a:latin typeface="+mj-lt"/>
              </a:rPr>
              <a:t>  - CURSOS DE NIVELACIÓN UMH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: </a:t>
            </a:r>
            <a:r>
              <a:rPr lang="es-ES" dirty="0">
                <a:solidFill>
                  <a:schemeClr val="tx1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https://estudios.umh.es/curso-de-nivelacion-horario-de-matematicas-aplicadas-campus-de-elche/</a:t>
            </a:r>
            <a:endParaRPr lang="es-ES" dirty="0">
              <a:solidFill>
                <a:schemeClr val="tx1"/>
              </a:solidFill>
              <a:latin typeface="+mj-lt"/>
            </a:endParaRPr>
          </a:p>
          <a:p>
            <a:pPr marL="342900">
              <a:buFontTx/>
              <a:buChar char="-"/>
            </a:pPr>
            <a:endParaRPr lang="es-ES" dirty="0">
              <a:solidFill>
                <a:schemeClr val="tx1"/>
              </a:solidFill>
              <a:latin typeface="+mj-lt"/>
            </a:endParaRPr>
          </a:p>
          <a:p>
            <a:pPr marL="114300" indent="0">
              <a:buNone/>
            </a:pPr>
            <a:r>
              <a:rPr lang="es-ES" dirty="0">
                <a:solidFill>
                  <a:schemeClr val="tx1"/>
                </a:solidFill>
              </a:rPr>
              <a:t>- </a:t>
            </a:r>
            <a:r>
              <a:rPr lang="es-ES" b="1" dirty="0">
                <a:solidFill>
                  <a:schemeClr val="tx1"/>
                </a:solidFill>
                <a:latin typeface="+mj-lt"/>
              </a:rPr>
              <a:t>ACTIVIDADES DEPORTIVAS Y EXTENSIÓN UNIVERSITARIA</a:t>
            </a:r>
            <a:r>
              <a:rPr lang="es-ES" dirty="0">
                <a:solidFill>
                  <a:schemeClr val="tx1"/>
                </a:solidFill>
              </a:rPr>
              <a:t>. </a:t>
            </a:r>
            <a:r>
              <a:rPr lang="es-ES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http://deportes.umh.es/cursos/actividades-multidisciplinares/</a:t>
            </a:r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Calibri"/>
              <a:buNone/>
            </a:pP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7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182D9FFC-0AE5-41F4-82EB-B156E65E7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6903227" y="350846"/>
            <a:ext cx="50955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50" y="220455"/>
            <a:ext cx="3035300" cy="8954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E759256-6A02-40F6-8575-F7D4F38D1EFD}"/>
              </a:ext>
            </a:extLst>
          </p:cNvPr>
          <p:cNvSpPr txBox="1"/>
          <p:nvPr/>
        </p:nvSpPr>
        <p:spPr>
          <a:xfrm>
            <a:off x="7933781" y="1274135"/>
            <a:ext cx="4258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C00000"/>
                </a:solidFill>
              </a:rPr>
              <a:t>ACTIVIDADES CURSO 24-25</a:t>
            </a:r>
          </a:p>
          <a:p>
            <a:pPr algn="ctr"/>
            <a:endParaRPr lang="es-ES" sz="2000" b="1" dirty="0">
              <a:solidFill>
                <a:srgbClr val="C00000"/>
              </a:solidFill>
            </a:endParaRPr>
          </a:p>
        </p:txBody>
      </p:sp>
      <p:pic>
        <p:nvPicPr>
          <p:cNvPr id="5128" name="Picture 8" descr="https://gtm.umh.es/files/2024/12/Foto-1-1024x576.jpg">
            <a:extLst>
              <a:ext uri="{FF2B5EF4-FFF2-40B4-BE49-F238E27FC236}">
                <a16:creationId xmlns:a16="http://schemas.microsoft.com/office/drawing/2014/main" id="{4788D902-D2D8-4F05-A7FB-20FB30FA1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20" y="3619999"/>
            <a:ext cx="4987392" cy="280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CF99FA-ABAE-4900-81E0-42E0E9BF0C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4" t="27272" r="-2394" b="34569"/>
          <a:stretch/>
        </p:blipFill>
        <p:spPr>
          <a:xfrm>
            <a:off x="4360804" y="880985"/>
            <a:ext cx="3857625" cy="29912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0BA4B45-69D6-42A4-8D09-EA14D8AF0D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41" t="25618" r="20197" b="14542"/>
          <a:stretch/>
        </p:blipFill>
        <p:spPr>
          <a:xfrm>
            <a:off x="331421" y="3637316"/>
            <a:ext cx="5465988" cy="3083749"/>
          </a:xfrm>
          <a:prstGeom prst="rect">
            <a:avLst/>
          </a:prstGeom>
        </p:spPr>
      </p:pic>
      <p:pic>
        <p:nvPicPr>
          <p:cNvPr id="1026" name="Picture 2" descr="https://gtm.umh.es/files/2025/02/Foto-panama-jack-300x212.jpg">
            <a:extLst>
              <a:ext uri="{FF2B5EF4-FFF2-40B4-BE49-F238E27FC236}">
                <a16:creationId xmlns:a16="http://schemas.microsoft.com/office/drawing/2014/main" id="{D4A23468-B22C-4830-B719-DED1DE77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7" y="1306871"/>
            <a:ext cx="28575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608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182D9FFC-0AE5-41F4-82EB-B156E65E7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6903227" y="350846"/>
            <a:ext cx="50955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50" y="220455"/>
            <a:ext cx="3035300" cy="8954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E759256-6A02-40F6-8575-F7D4F38D1EFD}"/>
              </a:ext>
            </a:extLst>
          </p:cNvPr>
          <p:cNvSpPr txBox="1"/>
          <p:nvPr/>
        </p:nvSpPr>
        <p:spPr>
          <a:xfrm>
            <a:off x="7672536" y="1367046"/>
            <a:ext cx="4258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C00000"/>
                </a:solidFill>
              </a:rPr>
              <a:t>FUTURAS ACTIVIDADES CURSO 25-26</a:t>
            </a:r>
          </a:p>
          <a:p>
            <a:pPr algn="ctr"/>
            <a:endParaRPr lang="es-ES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FANTAELX | Festival Internacional de Cine Fantástico de Elche">
            <a:extLst>
              <a:ext uri="{FF2B5EF4-FFF2-40B4-BE49-F238E27FC236}">
                <a16:creationId xmlns:a16="http://schemas.microsoft.com/office/drawing/2014/main" id="{3DD6DB86-75A1-4007-BBC1-BA5E3216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0831"/>
            <a:ext cx="4213309" cy="254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icante Fashion Week (@alicante_fashion_week) · Alicante">
            <a:extLst>
              <a:ext uri="{FF2B5EF4-FFF2-40B4-BE49-F238E27FC236}">
                <a16:creationId xmlns:a16="http://schemas.microsoft.com/office/drawing/2014/main" id="{55CE689A-3D05-4906-83A1-33E3C3E72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28" y="1278810"/>
            <a:ext cx="3713018" cy="393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sita de Alumnos del MBA Moda a Inditex Alicante">
            <a:extLst>
              <a:ext uri="{FF2B5EF4-FFF2-40B4-BE49-F238E27FC236}">
                <a16:creationId xmlns:a16="http://schemas.microsoft.com/office/drawing/2014/main" id="{18B8FAE6-D70A-4D57-8623-7D494695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10" y="4268922"/>
            <a:ext cx="5750838" cy="219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57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-26348" y="6367646"/>
            <a:ext cx="12232944" cy="413053"/>
          </a:xfrm>
          <a:prstGeom prst="rect">
            <a:avLst/>
          </a:prstGeom>
          <a:solidFill>
            <a:srgbClr val="C00000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7319787" y="157442"/>
            <a:ext cx="50955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0" y="123783"/>
            <a:ext cx="3035300" cy="8954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DC33EAA-F25A-4AB2-98A6-544B6E09EDB0}"/>
              </a:ext>
            </a:extLst>
          </p:cNvPr>
          <p:cNvSpPr txBox="1"/>
          <p:nvPr/>
        </p:nvSpPr>
        <p:spPr>
          <a:xfrm>
            <a:off x="1086949" y="1277990"/>
            <a:ext cx="815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</a:rPr>
              <a:t>ALGUNAS SUGERENCIAS…</a:t>
            </a:r>
          </a:p>
        </p:txBody>
      </p:sp>
      <p:pic>
        <p:nvPicPr>
          <p:cNvPr id="11" name="Picture 2" descr="Resultado de imagen de imagenes de consejos">
            <a:extLst>
              <a:ext uri="{FF2B5EF4-FFF2-40B4-BE49-F238E27FC236}">
                <a16:creationId xmlns:a16="http://schemas.microsoft.com/office/drawing/2014/main" id="{4ACA051E-4F7A-4FF2-B5D1-9C7290D6D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13" y="1303453"/>
            <a:ext cx="2538939" cy="268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16D0C04-42D2-4B41-8F4D-5EE4EFFB05C3}"/>
              </a:ext>
            </a:extLst>
          </p:cNvPr>
          <p:cNvSpPr txBox="1">
            <a:spLocks/>
          </p:cNvSpPr>
          <p:nvPr/>
        </p:nvSpPr>
        <p:spPr>
          <a:xfrm>
            <a:off x="1807164" y="2280670"/>
            <a:ext cx="6483735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s-ES" dirty="0">
              <a:solidFill>
                <a:schemeClr val="tx1"/>
              </a:solidFill>
              <a:latin typeface="+mj-lt"/>
            </a:endParaRPr>
          </a:p>
          <a:p>
            <a:r>
              <a:rPr lang="es-ES" dirty="0">
                <a:solidFill>
                  <a:schemeClr val="tx1"/>
                </a:solidFill>
                <a:latin typeface="+mj-lt"/>
              </a:rPr>
              <a:t>- Asistencia a clase.</a:t>
            </a:r>
          </a:p>
          <a:p>
            <a:endParaRPr lang="es-ES" dirty="0">
              <a:solidFill>
                <a:schemeClr val="tx1"/>
              </a:solidFill>
              <a:latin typeface="+mj-lt"/>
            </a:endParaRPr>
          </a:p>
          <a:p>
            <a:r>
              <a:rPr lang="es-ES" dirty="0">
                <a:solidFill>
                  <a:schemeClr val="tx1"/>
                </a:solidFill>
                <a:latin typeface="+mj-lt"/>
              </a:rPr>
              <a:t>- Tutorías.</a:t>
            </a:r>
          </a:p>
          <a:p>
            <a:endParaRPr lang="es-ES" dirty="0">
              <a:solidFill>
                <a:schemeClr val="tx1"/>
              </a:solidFill>
              <a:latin typeface="+mj-lt"/>
            </a:endParaRPr>
          </a:p>
          <a:p>
            <a:r>
              <a:rPr lang="es-ES" dirty="0">
                <a:solidFill>
                  <a:schemeClr val="tx1"/>
                </a:solidFill>
                <a:latin typeface="+mj-lt"/>
              </a:rPr>
              <a:t>- Resiliencia.</a:t>
            </a:r>
          </a:p>
          <a:p>
            <a:endParaRPr lang="es-ES" dirty="0">
              <a:solidFill>
                <a:schemeClr val="tx1"/>
              </a:solidFill>
              <a:latin typeface="+mj-lt"/>
            </a:endParaRPr>
          </a:p>
          <a:p>
            <a:endParaRPr lang="es-E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346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-26348" y="6367646"/>
            <a:ext cx="12232944" cy="413053"/>
          </a:xfrm>
          <a:prstGeom prst="rect">
            <a:avLst/>
          </a:prstGeom>
          <a:solidFill>
            <a:srgbClr val="C00000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7319787" y="157442"/>
            <a:ext cx="50955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0" y="123783"/>
            <a:ext cx="3035300" cy="8954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DC33EAA-F25A-4AB2-98A6-544B6E09EDB0}"/>
              </a:ext>
            </a:extLst>
          </p:cNvPr>
          <p:cNvSpPr txBox="1"/>
          <p:nvPr/>
        </p:nvSpPr>
        <p:spPr>
          <a:xfrm>
            <a:off x="639909" y="1775296"/>
            <a:ext cx="815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</a:rPr>
              <a:t>DATOS DE CONTACTO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6FC51F8-2767-45F4-B3AC-42EBAAAC588D}"/>
              </a:ext>
            </a:extLst>
          </p:cNvPr>
          <p:cNvSpPr/>
          <p:nvPr/>
        </p:nvSpPr>
        <p:spPr>
          <a:xfrm>
            <a:off x="1209040" y="3211283"/>
            <a:ext cx="87680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1"/>
                </a:solidFill>
              </a:rPr>
              <a:t>Responsable de la titulación</a:t>
            </a:r>
            <a:r>
              <a:rPr lang="es-ES" sz="2400" dirty="0">
                <a:solidFill>
                  <a:schemeClr val="tx1"/>
                </a:solidFill>
              </a:rPr>
              <a:t>: Marina Estrada de la Cruz</a:t>
            </a:r>
          </a:p>
          <a:p>
            <a:endParaRPr lang="es-ES" sz="2400" dirty="0">
              <a:solidFill>
                <a:schemeClr val="tx1"/>
              </a:solidFill>
            </a:endParaRPr>
          </a:p>
          <a:p>
            <a:r>
              <a:rPr lang="es-ES" sz="2400" b="1" dirty="0">
                <a:solidFill>
                  <a:schemeClr val="tx1"/>
                </a:solidFill>
              </a:rPr>
              <a:t>E-mail</a:t>
            </a:r>
            <a:r>
              <a:rPr lang="es-ES" sz="2400" dirty="0">
                <a:solidFill>
                  <a:schemeClr val="tx1"/>
                </a:solidFill>
              </a:rPr>
              <a:t>: </a:t>
            </a:r>
            <a:r>
              <a:rPr lang="es-ES" sz="2400" dirty="0">
                <a:solidFill>
                  <a:schemeClr val="tx1"/>
                </a:solidFill>
                <a:hlinkClick r:id="rId5"/>
              </a:rPr>
              <a:t>mestrada@umh.es</a:t>
            </a:r>
            <a:endParaRPr lang="es-ES" sz="2400" dirty="0">
              <a:solidFill>
                <a:schemeClr val="tx1"/>
              </a:solidFill>
            </a:endParaRPr>
          </a:p>
          <a:p>
            <a:endParaRPr lang="es-ES" sz="2400" dirty="0">
              <a:solidFill>
                <a:schemeClr val="tx1"/>
              </a:solidFill>
            </a:endParaRPr>
          </a:p>
          <a:p>
            <a:r>
              <a:rPr lang="es-ES" sz="2400" b="1" dirty="0">
                <a:solidFill>
                  <a:schemeClr val="tx1"/>
                </a:solidFill>
              </a:rPr>
              <a:t>Despacho</a:t>
            </a:r>
            <a:r>
              <a:rPr lang="es-ES" sz="2400" dirty="0">
                <a:solidFill>
                  <a:schemeClr val="tx1"/>
                </a:solidFill>
              </a:rPr>
              <a:t>: Edif. La Galia (primera planta) 1.51.</a:t>
            </a:r>
          </a:p>
          <a:p>
            <a:r>
              <a:rPr lang="es-ES" sz="2400" b="1" dirty="0">
                <a:solidFill>
                  <a:schemeClr val="tx1"/>
                </a:solidFill>
              </a:rPr>
              <a:t>Tel</a:t>
            </a:r>
            <a:r>
              <a:rPr lang="es-ES" sz="2400" dirty="0">
                <a:solidFill>
                  <a:schemeClr val="tx1"/>
                </a:solidFill>
              </a:rPr>
              <a:t>: </a:t>
            </a:r>
            <a:r>
              <a:rPr lang="es-ES" sz="2400" b="1" dirty="0">
                <a:solidFill>
                  <a:schemeClr val="tx1"/>
                </a:solidFill>
              </a:rPr>
              <a:t>96 522 25 62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b="1" dirty="0">
                <a:solidFill>
                  <a:schemeClr val="tx1"/>
                </a:solidFill>
              </a:rPr>
              <a:t>Facultad de Ciencias Sociales y Jurídicas de Elche.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0D557AB-D12F-48D7-80DA-B325597A29C2}"/>
              </a:ext>
            </a:extLst>
          </p:cNvPr>
          <p:cNvSpPr/>
          <p:nvPr/>
        </p:nvSpPr>
        <p:spPr>
          <a:xfrm>
            <a:off x="3048000" y="31673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s-ES" dirty="0"/>
            </a:br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6981E54-AB3A-49BF-9663-930941877569}"/>
              </a:ext>
            </a:extLst>
          </p:cNvPr>
          <p:cNvPicPr/>
          <p:nvPr/>
        </p:nvPicPr>
        <p:blipFill rotWithShape="1">
          <a:blip r:embed="rId6"/>
          <a:srcRect l="85607" t="48077" r="5338" b="34155"/>
          <a:stretch/>
        </p:blipFill>
        <p:spPr bwMode="auto">
          <a:xfrm>
            <a:off x="8107680" y="1304237"/>
            <a:ext cx="1747519" cy="1967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9739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-26348" y="6367646"/>
            <a:ext cx="12232944" cy="413053"/>
          </a:xfrm>
          <a:prstGeom prst="rect">
            <a:avLst/>
          </a:prstGeom>
          <a:solidFill>
            <a:srgbClr val="C00000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7319787" y="157442"/>
            <a:ext cx="50955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0" y="123783"/>
            <a:ext cx="3035300" cy="8954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DC33EAA-F25A-4AB2-98A6-544B6E09EDB0}"/>
              </a:ext>
            </a:extLst>
          </p:cNvPr>
          <p:cNvSpPr txBox="1"/>
          <p:nvPr/>
        </p:nvSpPr>
        <p:spPr>
          <a:xfrm>
            <a:off x="1704643" y="1825742"/>
            <a:ext cx="815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</a:rPr>
              <a:t>DUDAS Y SUGERENCIAS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07791F-C9B6-481B-A51F-BE0374703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421" y="2756350"/>
            <a:ext cx="5086924" cy="338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6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BE799D-A281-4B7F-AB2C-4E8FD8D38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11" y="101423"/>
            <a:ext cx="11897050" cy="6536122"/>
          </a:xfrm>
          <a:prstGeom prst="rect">
            <a:avLst/>
          </a:prstGeom>
        </p:spPr>
      </p:pic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6903227" y="350846"/>
            <a:ext cx="50955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26" b="22489"/>
          <a:stretch/>
        </p:blipFill>
        <p:spPr>
          <a:xfrm>
            <a:off x="9219682" y="6104150"/>
            <a:ext cx="2677368" cy="7078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50" y="220455"/>
            <a:ext cx="3035300" cy="89541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DA680F5-107D-435C-81B6-0779FAE8F2FC}"/>
              </a:ext>
            </a:extLst>
          </p:cNvPr>
          <p:cNvSpPr txBox="1"/>
          <p:nvPr/>
        </p:nvSpPr>
        <p:spPr>
          <a:xfrm>
            <a:off x="1298249" y="5175650"/>
            <a:ext cx="60011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b="1" dirty="0">
                <a:solidFill>
                  <a:schemeClr val="bg1"/>
                </a:solidFill>
              </a:rPr>
              <a:t>GRACIAS POR VUESTRA ATENCIÓN</a:t>
            </a:r>
          </a:p>
        </p:txBody>
      </p:sp>
    </p:spTree>
    <p:extLst>
      <p:ext uri="{BB962C8B-B14F-4D97-AF65-F5344CB8AC3E}">
        <p14:creationId xmlns:p14="http://schemas.microsoft.com/office/powerpoint/2010/main" val="862414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6903227" y="350846"/>
            <a:ext cx="50955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19682" y="6104150"/>
            <a:ext cx="2677368" cy="7078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50" y="220455"/>
            <a:ext cx="3035300" cy="8954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41B84CF-64FC-44DE-850A-0726425561F7}"/>
              </a:ext>
            </a:extLst>
          </p:cNvPr>
          <p:cNvSpPr txBox="1"/>
          <p:nvPr/>
        </p:nvSpPr>
        <p:spPr>
          <a:xfrm>
            <a:off x="3602649" y="5365486"/>
            <a:ext cx="5171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Marina Estrada de la Cruz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Vicedecana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3171184-6858-4CB7-A632-6F38C2F17749}"/>
              </a:ext>
            </a:extLst>
          </p:cNvPr>
          <p:cNvSpPr/>
          <p:nvPr/>
        </p:nvSpPr>
        <p:spPr>
          <a:xfrm>
            <a:off x="4461578" y="3275112"/>
            <a:ext cx="680827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000" dirty="0"/>
              <a:t>https://www.instagram.com/gtym_umh/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77C89E-3A21-4B0D-80B3-5CDE0780D570}"/>
              </a:ext>
            </a:extLst>
          </p:cNvPr>
          <p:cNvSpPr txBox="1"/>
          <p:nvPr/>
        </p:nvSpPr>
        <p:spPr>
          <a:xfrm>
            <a:off x="1573237" y="1377823"/>
            <a:ext cx="8221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/>
              <a:t>CONTACTO: 	</a:t>
            </a:r>
            <a:r>
              <a:rPr lang="es-ES" sz="3000" dirty="0"/>
              <a:t>mestrada@umh.es</a:t>
            </a:r>
          </a:p>
          <a:p>
            <a:r>
              <a:rPr lang="es-ES" sz="3000" b="1" dirty="0"/>
              <a:t>SIGUENOS EN:</a:t>
            </a:r>
          </a:p>
        </p:txBody>
      </p:sp>
      <p:pic>
        <p:nvPicPr>
          <p:cNvPr id="6146" name="Picture 2" descr="Instagram - Wikipedia, la enciclopedia libre">
            <a:extLst>
              <a:ext uri="{FF2B5EF4-FFF2-40B4-BE49-F238E27FC236}">
                <a16:creationId xmlns:a16="http://schemas.microsoft.com/office/drawing/2014/main" id="{F4173305-DAB5-408D-A720-B88BB3C0A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21" y="24443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668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6903227" y="350846"/>
            <a:ext cx="50955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50" y="220455"/>
            <a:ext cx="3035300" cy="8954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010C23A-6BC7-47EE-9752-CF79021B187E}"/>
              </a:ext>
            </a:extLst>
          </p:cNvPr>
          <p:cNvSpPr txBox="1"/>
          <p:nvPr/>
        </p:nvSpPr>
        <p:spPr>
          <a:xfrm>
            <a:off x="6343151" y="1263762"/>
            <a:ext cx="48971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El Grado en Gestión, Tecnología y Moda pretende abarcar toda la cadena de valor de la industria e incorporar los conocimientos teóricos y las capacidades prácticas necesarias para liderar un sector en constante evolución.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 Nuestros egresados y egresadas no sólo adquirirán las competencias requeridas en campo de la economía, la mercadotecnia y la gestión empresarial, también desarrollarán su conocimiento de las tecnologías clave que están transformando el panorama de la industria.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CB83F6-05E2-40CB-89B1-86B9358AEE95}"/>
              </a:ext>
            </a:extLst>
          </p:cNvPr>
          <p:cNvSpPr txBox="1"/>
          <p:nvPr/>
        </p:nvSpPr>
        <p:spPr>
          <a:xfrm>
            <a:off x="3404529" y="1058692"/>
            <a:ext cx="278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</a:rPr>
              <a:t>OBJETIVOS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58E5C59-FA38-407C-BDD8-FB4A73979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85" y="1770717"/>
            <a:ext cx="5092795" cy="39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53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tm.umh.es/files/2024/07/moda_pi.jpg">
            <a:extLst>
              <a:ext uri="{FF2B5EF4-FFF2-40B4-BE49-F238E27FC236}">
                <a16:creationId xmlns:a16="http://schemas.microsoft.com/office/drawing/2014/main" id="{BA3B2341-9CD5-4347-BA4E-5D648A5D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2" y="276649"/>
            <a:ext cx="672725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6903227" y="217015"/>
            <a:ext cx="50955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50" y="220455"/>
            <a:ext cx="3035300" cy="8954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D721625-D27D-41B6-9E4A-9302E20CCFA5}"/>
              </a:ext>
            </a:extLst>
          </p:cNvPr>
          <p:cNvSpPr txBox="1"/>
          <p:nvPr/>
        </p:nvSpPr>
        <p:spPr>
          <a:xfrm>
            <a:off x="7855888" y="1410663"/>
            <a:ext cx="31902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Este grado ofrece una </a:t>
            </a:r>
            <a:r>
              <a:rPr lang="es-ES" sz="2000" b="1" dirty="0"/>
              <a:t>FORMACIÓN</a:t>
            </a:r>
            <a:r>
              <a:rPr lang="es-ES" sz="2000" dirty="0"/>
              <a:t> </a:t>
            </a:r>
            <a:r>
              <a:rPr lang="es-ES" sz="2000" b="1" dirty="0"/>
              <a:t>ÚNICA </a:t>
            </a:r>
            <a:r>
              <a:rPr lang="es-ES" sz="2000" dirty="0"/>
              <a:t>con   infinidad de salidas profesionales en un amplio abanico de sectores: moda, calzado y marroquinería, textil, venta al por mayor y por menor, entre otros muchos.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 Todas ellas se orientan a puestos de trabajo de responsabilidad y cualificación media y alta. </a:t>
            </a:r>
          </a:p>
          <a:p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435866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59B5629-CDA6-4539-8E51-1EF3BCCEF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50" y="189022"/>
            <a:ext cx="11708082" cy="6457950"/>
          </a:xfrm>
          <a:prstGeom prst="rect">
            <a:avLst/>
          </a:prstGeom>
        </p:spPr>
      </p:pic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609655"/>
            <a:ext cx="726409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6903227" y="350846"/>
            <a:ext cx="50955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50" y="220455"/>
            <a:ext cx="3035300" cy="8954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DC33EAA-F25A-4AB2-98A6-544B6E09EDB0}"/>
              </a:ext>
            </a:extLst>
          </p:cNvPr>
          <p:cNvSpPr txBox="1"/>
          <p:nvPr/>
        </p:nvSpPr>
        <p:spPr>
          <a:xfrm>
            <a:off x="8131180" y="1784418"/>
            <a:ext cx="38676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C00000"/>
                </a:solidFill>
              </a:rPr>
              <a:t>QUÉ NOS DIFERENCIA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5BFB8C-C831-47A1-B20A-39B2BA4364F6}"/>
              </a:ext>
            </a:extLst>
          </p:cNvPr>
          <p:cNvSpPr txBox="1"/>
          <p:nvPr/>
        </p:nvSpPr>
        <p:spPr>
          <a:xfrm>
            <a:off x="7197649" y="4095565"/>
            <a:ext cx="4801139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2000" b="1" dirty="0"/>
              <a:t>Somos la segunda universidad pública que ofrece este grado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FC46136-BF00-491F-92C2-57BAC17753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/>
          <p:nvPr/>
        </p:nvSpPr>
        <p:spPr>
          <a:xfrm>
            <a:off x="-26348" y="6367646"/>
            <a:ext cx="12232944" cy="413053"/>
          </a:xfrm>
          <a:prstGeom prst="rect">
            <a:avLst/>
          </a:prstGeom>
          <a:solidFill>
            <a:srgbClr val="C00000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6903227" y="217015"/>
            <a:ext cx="50955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50" y="220455"/>
            <a:ext cx="3035300" cy="895414"/>
          </a:xfrm>
          <a:prstGeom prst="rect">
            <a:avLst/>
          </a:prstGeom>
        </p:spPr>
      </p:pic>
      <p:pic>
        <p:nvPicPr>
          <p:cNvPr id="1026" name="Picture 2" descr="Edificio La Galia UMH | Smart Buildings UMH">
            <a:extLst>
              <a:ext uri="{FF2B5EF4-FFF2-40B4-BE49-F238E27FC236}">
                <a16:creationId xmlns:a16="http://schemas.microsoft.com/office/drawing/2014/main" id="{E343CA5B-A908-48DA-B59A-2CF1B71A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50" y="1410663"/>
            <a:ext cx="5600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D721625-D27D-41B6-9E4A-9302E20CCFA5}"/>
              </a:ext>
            </a:extLst>
          </p:cNvPr>
          <p:cNvSpPr txBox="1"/>
          <p:nvPr/>
        </p:nvSpPr>
        <p:spPr>
          <a:xfrm>
            <a:off x="7855888" y="1410663"/>
            <a:ext cx="31902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CLASES TEÓRICAS </a:t>
            </a:r>
          </a:p>
          <a:p>
            <a:endParaRPr lang="es-ES" sz="2400" b="1" dirty="0"/>
          </a:p>
          <a:p>
            <a:r>
              <a:rPr lang="es-ES" sz="2400" b="1" dirty="0"/>
              <a:t>AULA 2.7 LA GALIA</a:t>
            </a:r>
          </a:p>
          <a:p>
            <a:endParaRPr lang="es-ES" sz="2400" b="1" dirty="0"/>
          </a:p>
          <a:p>
            <a:endParaRPr lang="es-ES" sz="2400" b="1" dirty="0"/>
          </a:p>
          <a:p>
            <a:pPr algn="ctr"/>
            <a:r>
              <a:rPr lang="es-ES" sz="2400" b="1" dirty="0"/>
              <a:t>CLASES PRÁCTICAS</a:t>
            </a:r>
          </a:p>
          <a:p>
            <a:pPr algn="ctr"/>
            <a:endParaRPr lang="es-ES" sz="2400" b="1" dirty="0"/>
          </a:p>
          <a:p>
            <a:pPr algn="ctr"/>
            <a:r>
              <a:rPr lang="es-ES" sz="2400" b="1" dirty="0"/>
              <a:t>VARIABLES SEGÚN LA ASIGNATURA</a:t>
            </a:r>
          </a:p>
        </p:txBody>
      </p:sp>
    </p:spTree>
    <p:extLst>
      <p:ext uri="{BB962C8B-B14F-4D97-AF65-F5344CB8AC3E}">
        <p14:creationId xmlns:p14="http://schemas.microsoft.com/office/powerpoint/2010/main" val="404829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-26348" y="6367646"/>
            <a:ext cx="12232944" cy="413053"/>
          </a:xfrm>
          <a:prstGeom prst="rect">
            <a:avLst/>
          </a:prstGeom>
          <a:solidFill>
            <a:srgbClr val="C00000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6903227" y="350846"/>
            <a:ext cx="50955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50" y="220455"/>
            <a:ext cx="3035300" cy="8954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DC33EAA-F25A-4AB2-98A6-544B6E09EDB0}"/>
              </a:ext>
            </a:extLst>
          </p:cNvPr>
          <p:cNvSpPr txBox="1"/>
          <p:nvPr/>
        </p:nvSpPr>
        <p:spPr>
          <a:xfrm>
            <a:off x="2428239" y="1014688"/>
            <a:ext cx="7904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</a:rPr>
              <a:t>PRIMER CURSO GRADO EN GESTION, TECNOLOGIA Y MODA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1DA2F09-4620-4724-96F5-721D52D1DA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407037"/>
              </p:ext>
            </p:extLst>
          </p:nvPr>
        </p:nvGraphicFramePr>
        <p:xfrm>
          <a:off x="477520" y="1491938"/>
          <a:ext cx="11409680" cy="443775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220065">
                  <a:extLst>
                    <a:ext uri="{9D8B030D-6E8A-4147-A177-3AD203B41FA5}">
                      <a16:colId xmlns:a16="http://schemas.microsoft.com/office/drawing/2014/main" val="508094066"/>
                    </a:ext>
                  </a:extLst>
                </a:gridCol>
                <a:gridCol w="3296130">
                  <a:extLst>
                    <a:ext uri="{9D8B030D-6E8A-4147-A177-3AD203B41FA5}">
                      <a16:colId xmlns:a16="http://schemas.microsoft.com/office/drawing/2014/main" val="485612155"/>
                    </a:ext>
                  </a:extLst>
                </a:gridCol>
                <a:gridCol w="2814388">
                  <a:extLst>
                    <a:ext uri="{9D8B030D-6E8A-4147-A177-3AD203B41FA5}">
                      <a16:colId xmlns:a16="http://schemas.microsoft.com/office/drawing/2014/main" val="1418314512"/>
                    </a:ext>
                  </a:extLst>
                </a:gridCol>
                <a:gridCol w="2079097">
                  <a:extLst>
                    <a:ext uri="{9D8B030D-6E8A-4147-A177-3AD203B41FA5}">
                      <a16:colId xmlns:a16="http://schemas.microsoft.com/office/drawing/2014/main" val="2735867156"/>
                    </a:ext>
                  </a:extLst>
                </a:gridCol>
              </a:tblGrid>
              <a:tr h="548806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PRIMER CURSO </a:t>
                      </a:r>
                      <a:endParaRPr lang="es-E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ASIGNATURA</a:t>
                      </a:r>
                      <a:endParaRPr lang="es-E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DEPARTAMENTO</a:t>
                      </a:r>
                      <a:endParaRPr lang="es-E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AREA</a:t>
                      </a:r>
                      <a:endParaRPr lang="es-E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233501"/>
                  </a:ext>
                </a:extLst>
              </a:tr>
              <a:tr h="87052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PRIMER SEMESTRE</a:t>
                      </a:r>
                      <a:endParaRPr lang="es-E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DISEÑO Y EXPRESIÓN GRAFICA DE LA MODA</a:t>
                      </a:r>
                    </a:p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(Prof. Elio </a:t>
                      </a:r>
                      <a:r>
                        <a:rPr lang="es-ES" sz="15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Rodriguez</a:t>
                      </a:r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ARTE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DIBUJO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277487"/>
                  </a:ext>
                </a:extLst>
              </a:tr>
              <a:tr h="548806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ANTROPOLOGÍA DE LA MODA</a:t>
                      </a:r>
                    </a:p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(Profa. Mercedes Jabardo)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CIENCIAS SOCIALES Y HUMANAS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ANTROPOLOGÍA SOCIAL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604536"/>
                  </a:ext>
                </a:extLst>
              </a:tr>
              <a:tr h="823209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ECONOMÍA PARA LA INDUSTRA DE LA MODA</a:t>
                      </a:r>
                    </a:p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(Prof. Faustino Agullo )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ESTUDIOS ECONÓMICOS Y FINANCIEROS 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ECONOMÍA APLICADA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216049"/>
                  </a:ext>
                </a:extLst>
              </a:tr>
              <a:tr h="823209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FUNDAMENTOS DE GESTIÓN DE LA EMPRESA DE MODA</a:t>
                      </a:r>
                    </a:p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(Profa. Nicole </a:t>
                      </a:r>
                      <a:r>
                        <a:rPr lang="es-ES" sz="15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Gallardo</a:t>
                      </a:r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ESTUDIOS ECONÓMICOS Y FINANCIEROS 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ORGANIZACIÓN DE EMPRESAS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188266"/>
                  </a:ext>
                </a:extLst>
              </a:tr>
              <a:tr h="823209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GESTIÓN FINANCIERA DE LA EMPRESA DE MODA </a:t>
                      </a:r>
                    </a:p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(Prof. Pedro L. Angosto)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ESTUDIOS ECONÓMICOS Y FINANCIEROS 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ECONOMÍA FINANCIERA Y CONTABILIDAD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579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578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-26348" y="6367646"/>
            <a:ext cx="12232944" cy="413053"/>
          </a:xfrm>
          <a:prstGeom prst="rect">
            <a:avLst/>
          </a:prstGeom>
          <a:solidFill>
            <a:srgbClr val="C00000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6903227" y="350846"/>
            <a:ext cx="50955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50" y="220455"/>
            <a:ext cx="3035300" cy="8954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DC33EAA-F25A-4AB2-98A6-544B6E09EDB0}"/>
              </a:ext>
            </a:extLst>
          </p:cNvPr>
          <p:cNvSpPr txBox="1"/>
          <p:nvPr/>
        </p:nvSpPr>
        <p:spPr>
          <a:xfrm>
            <a:off x="2428240" y="1014688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</a:rPr>
              <a:t>PRIMER CURSO GRADO EN GESTION, TECNOLOGIA Y MODA 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1DA2F09-4620-4724-96F5-721D52D1DA4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8160" y="1491938"/>
          <a:ext cx="11409680" cy="414179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220065">
                  <a:extLst>
                    <a:ext uri="{9D8B030D-6E8A-4147-A177-3AD203B41FA5}">
                      <a16:colId xmlns:a16="http://schemas.microsoft.com/office/drawing/2014/main" val="508094066"/>
                    </a:ext>
                  </a:extLst>
                </a:gridCol>
                <a:gridCol w="3296130">
                  <a:extLst>
                    <a:ext uri="{9D8B030D-6E8A-4147-A177-3AD203B41FA5}">
                      <a16:colId xmlns:a16="http://schemas.microsoft.com/office/drawing/2014/main" val="485612155"/>
                    </a:ext>
                  </a:extLst>
                </a:gridCol>
                <a:gridCol w="2814388">
                  <a:extLst>
                    <a:ext uri="{9D8B030D-6E8A-4147-A177-3AD203B41FA5}">
                      <a16:colId xmlns:a16="http://schemas.microsoft.com/office/drawing/2014/main" val="1418314512"/>
                    </a:ext>
                  </a:extLst>
                </a:gridCol>
                <a:gridCol w="2079097">
                  <a:extLst>
                    <a:ext uri="{9D8B030D-6E8A-4147-A177-3AD203B41FA5}">
                      <a16:colId xmlns:a16="http://schemas.microsoft.com/office/drawing/2014/main" val="2735867156"/>
                    </a:ext>
                  </a:extLst>
                </a:gridCol>
              </a:tblGrid>
              <a:tr h="48905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PRIMER CURSO </a:t>
                      </a:r>
                      <a:endParaRPr lang="es-E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ASIGNATURA</a:t>
                      </a:r>
                      <a:endParaRPr lang="es-E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DEPARTAMENTO</a:t>
                      </a:r>
                      <a:endParaRPr lang="es-E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AREA</a:t>
                      </a:r>
                      <a:endParaRPr lang="es-E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233501"/>
                  </a:ext>
                </a:extLst>
              </a:tr>
              <a:tr h="77574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1" u="none" strike="noStrike" dirty="0">
                          <a:effectLst/>
                        </a:rPr>
                        <a:t>SEGUNDO SEMESTRE</a:t>
                      </a:r>
                      <a:endParaRPr lang="es-ES" sz="15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ESTRUCTURA ECONÓMICA DE LA INDUSTRIA DE LA MODA</a:t>
                      </a:r>
                    </a:p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(Prof. Luis F Brotons)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ESTUDIOS ECONÓMICOS Y FINANCIEROS 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ECONOMÍA APLICADA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277487"/>
                  </a:ext>
                </a:extLst>
              </a:tr>
              <a:tr h="48905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 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MÉTODOS CUANTITATIVOS</a:t>
                      </a:r>
                    </a:p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(Profa. Victoria Herranz)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ESTADÍSTICA, MATEMÁTICAS E INFORMÁTICA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MATEMÁTICA APLICADA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604536"/>
                  </a:ext>
                </a:extLst>
              </a:tr>
              <a:tr h="73358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 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ANTROPOMETRÍA DE LA MODA</a:t>
                      </a:r>
                    </a:p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(Prof. Salvador Martínez)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HISTOLOGÍA Y ANATOMÍA</a:t>
                      </a:r>
                    </a:p>
                    <a:p>
                      <a:pPr algn="ctr" fontAlgn="b"/>
                      <a:endParaRPr lang="es-E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ANATOMÍA Y EMBRIOLOGÍA HUMANA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216049"/>
                  </a:ext>
                </a:extLst>
              </a:tr>
              <a:tr h="73358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 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ANÁLISIS PREDICTIVO DE DATOS</a:t>
                      </a:r>
                    </a:p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(Profa. Lidia Ortiz)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ESTADÍSTICA, MATEMÁTICAS E INFORMÁTICA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ESTADÍSTICA E INVESTIGACIÓN OPERATIVA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188266"/>
                  </a:ext>
                </a:extLst>
              </a:tr>
              <a:tr h="73358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u="none" strike="noStrike" dirty="0">
                          <a:effectLst/>
                        </a:rPr>
                        <a:t> </a:t>
                      </a:r>
                      <a:endParaRPr lang="es-E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TECNOLOGÍA DE MATERIALES Y ACABADOS</a:t>
                      </a:r>
                    </a:p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(Profa. Nieves de Aza)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CIENCIA DE MATERIALES, ÓPTICA Y TECNOLOGÍA ELECTRÓNICA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CIENCIA DE LOS MATERIALES E INGENIERÍA METALÚRGICA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579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755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-26348" y="6367646"/>
            <a:ext cx="12232944" cy="413053"/>
          </a:xfrm>
          <a:prstGeom prst="rect">
            <a:avLst/>
          </a:prstGeom>
          <a:solidFill>
            <a:srgbClr val="C00000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7319787" y="157442"/>
            <a:ext cx="50955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0" y="123783"/>
            <a:ext cx="3035300" cy="8954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DC33EAA-F25A-4AB2-98A6-544B6E09EDB0}"/>
              </a:ext>
            </a:extLst>
          </p:cNvPr>
          <p:cNvSpPr txBox="1"/>
          <p:nvPr/>
        </p:nvSpPr>
        <p:spPr>
          <a:xfrm>
            <a:off x="978569" y="1232606"/>
            <a:ext cx="9315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INFORMACIÓN BÁSICA DEL GRADO </a:t>
            </a:r>
            <a:r>
              <a:rPr lang="es-ES" sz="3200" b="1" dirty="0" err="1">
                <a:solidFill>
                  <a:srgbClr val="C00000"/>
                </a:solidFill>
              </a:rPr>
              <a:t>GTyM</a:t>
            </a:r>
            <a:endParaRPr lang="es-ES" sz="3200" b="1" dirty="0">
              <a:solidFill>
                <a:srgbClr val="C00000"/>
              </a:solidFill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CA5813FE-6458-4C25-A468-53A4A5741B2E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982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s-ES" dirty="0">
              <a:solidFill>
                <a:schemeClr val="tx1"/>
              </a:solidFill>
              <a:latin typeface="+mn-lt"/>
            </a:endParaRPr>
          </a:p>
          <a:p>
            <a:r>
              <a:rPr lang="es-ES" dirty="0">
                <a:solidFill>
                  <a:schemeClr val="tx1"/>
                </a:solidFill>
                <a:latin typeface="+mn-lt"/>
              </a:rPr>
              <a:t>- Blog de la titulación: </a:t>
            </a:r>
            <a:r>
              <a:rPr lang="es-ES" dirty="0">
                <a:solidFill>
                  <a:schemeClr val="tx1"/>
                </a:solidFill>
                <a:latin typeface="+mn-lt"/>
                <a:hlinkClick r:id="rId5"/>
              </a:rPr>
              <a:t>https://gtm.umh.es/</a:t>
            </a:r>
            <a:endParaRPr lang="es-ES" dirty="0">
              <a:solidFill>
                <a:schemeClr val="tx1"/>
              </a:solidFill>
              <a:latin typeface="+mn-lt"/>
            </a:endParaRPr>
          </a:p>
          <a:p>
            <a:endParaRPr lang="es-ES" dirty="0">
              <a:solidFill>
                <a:schemeClr val="tx1"/>
              </a:solidFill>
              <a:latin typeface="+mn-lt"/>
            </a:endParaRPr>
          </a:p>
          <a:p>
            <a:r>
              <a:rPr lang="es-ES" dirty="0">
                <a:solidFill>
                  <a:schemeClr val="tx1"/>
                </a:solidFill>
                <a:latin typeface="+mn-lt"/>
              </a:rPr>
              <a:t>- Web de la UMH: </a:t>
            </a:r>
            <a:r>
              <a:rPr lang="es-ES" dirty="0">
                <a:solidFill>
                  <a:schemeClr val="tx1"/>
                </a:solidFill>
                <a:latin typeface="+mn-lt"/>
                <a:hlinkClick r:id="rId6"/>
              </a:rPr>
              <a:t>https://www.umh.es/contenido/Estudios/:tit_g_282_R1/datos_es.html</a:t>
            </a:r>
            <a:endParaRPr lang="es-ES" dirty="0">
              <a:solidFill>
                <a:schemeClr val="tx1"/>
              </a:solidFill>
              <a:latin typeface="+mn-lt"/>
            </a:endParaRPr>
          </a:p>
          <a:p>
            <a:endParaRPr lang="es-ES" dirty="0">
              <a:solidFill>
                <a:schemeClr val="tx1"/>
              </a:solidFill>
              <a:latin typeface="+mn-lt"/>
            </a:endParaRPr>
          </a:p>
          <a:p>
            <a:r>
              <a:rPr lang="es-ES" dirty="0">
                <a:solidFill>
                  <a:schemeClr val="tx1"/>
                </a:solidFill>
                <a:latin typeface="+mn-lt"/>
              </a:rPr>
              <a:t>- Correo electrónico y acceso personalizado.</a:t>
            </a:r>
          </a:p>
          <a:p>
            <a:endParaRPr lang="es-ES" dirty="0">
              <a:solidFill>
                <a:schemeClr val="tx1"/>
              </a:solidFill>
              <a:latin typeface="+mn-lt"/>
            </a:endParaRPr>
          </a:p>
          <a:p>
            <a:r>
              <a:rPr lang="es-ES" dirty="0">
                <a:solidFill>
                  <a:schemeClr val="tx1"/>
                </a:solidFill>
                <a:latin typeface="+mn-lt"/>
              </a:rPr>
              <a:t>- Delegado/as de estudiantes (elecciones a delegado/a)</a:t>
            </a:r>
          </a:p>
          <a:p>
            <a:endParaRPr lang="es-ES" dirty="0">
              <a:solidFill>
                <a:schemeClr val="tx1"/>
              </a:solidFill>
              <a:latin typeface="+mn-lt"/>
            </a:endParaRPr>
          </a:p>
          <a:p>
            <a:pPr marL="114300" indent="0">
              <a:buNone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  - Redes de la titulación: </a:t>
            </a:r>
            <a:r>
              <a:rPr lang="es-ES" dirty="0">
                <a:solidFill>
                  <a:schemeClr val="tx1"/>
                </a:solidFill>
                <a:latin typeface="+mn-lt"/>
                <a:hlinkClick r:id="rId7"/>
              </a:rPr>
              <a:t>https://x.com/GtymUMH</a:t>
            </a:r>
            <a:r>
              <a:rPr lang="es-ES" dirty="0">
                <a:solidFill>
                  <a:schemeClr val="tx1"/>
                </a:solidFill>
                <a:latin typeface="+mn-lt"/>
              </a:rPr>
              <a:t> Instagram:  </a:t>
            </a:r>
            <a:r>
              <a:rPr lang="es-ES" dirty="0">
                <a:solidFill>
                  <a:schemeClr val="tx1"/>
                </a:solidFill>
                <a:latin typeface="+mn-lt"/>
                <a:hlinkClick r:id="rId8"/>
              </a:rPr>
              <a:t>@</a:t>
            </a:r>
            <a:r>
              <a:rPr lang="es-ES" b="1" dirty="0" err="1">
                <a:hlinkClick r:id="rId8"/>
              </a:rPr>
              <a:t>gtym_umh</a:t>
            </a:r>
            <a:endParaRPr lang="es-ES" dirty="0">
              <a:solidFill>
                <a:schemeClr val="tx1"/>
              </a:solidFill>
              <a:highlight>
                <a:srgbClr val="FFFF00"/>
              </a:highlight>
              <a:latin typeface="+mn-lt"/>
            </a:endParaRPr>
          </a:p>
          <a:p>
            <a:pPr lvl="1"/>
            <a:endParaRPr lang="es-ES" dirty="0">
              <a:solidFill>
                <a:schemeClr val="tx1"/>
              </a:solidFill>
              <a:latin typeface="+mn-lt"/>
            </a:endParaRPr>
          </a:p>
          <a:p>
            <a:endParaRPr lang="es-ES" dirty="0">
              <a:solidFill>
                <a:schemeClr val="tx1"/>
              </a:solidFill>
              <a:latin typeface="+mn-lt"/>
            </a:endParaRPr>
          </a:p>
          <a:p>
            <a:endParaRPr lang="es-ES" dirty="0">
              <a:solidFill>
                <a:schemeClr val="tx1"/>
              </a:solidFill>
              <a:latin typeface="+mn-lt"/>
            </a:endParaRPr>
          </a:p>
          <a:p>
            <a:endParaRPr lang="es-E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59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/>
          <p:nvPr/>
        </p:nvSpPr>
        <p:spPr>
          <a:xfrm>
            <a:off x="6003638" y="2487216"/>
            <a:ext cx="184731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158420" y="3365897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-26348" y="6367646"/>
            <a:ext cx="12232944" cy="413053"/>
          </a:xfrm>
          <a:prstGeom prst="rect">
            <a:avLst/>
          </a:prstGeom>
          <a:solidFill>
            <a:srgbClr val="C00000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94950" y="6375975"/>
            <a:ext cx="69027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 i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Grado en Gestión, Tecnología y Moda</a:t>
            </a: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7319787" y="157442"/>
            <a:ext cx="50955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FACULTAD DE  CIENCIAS SOCIALES Y JURÍDICAS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581020-7C6E-467F-8B62-DD6EB516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6" b="22489"/>
          <a:stretch/>
        </p:blipFill>
        <p:spPr>
          <a:xfrm>
            <a:off x="9245429" y="6072852"/>
            <a:ext cx="2753360" cy="707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45AEA8-709A-4F46-BB34-F89255AE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0" y="123783"/>
            <a:ext cx="3035300" cy="8954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DC33EAA-F25A-4AB2-98A6-544B6E09EDB0}"/>
              </a:ext>
            </a:extLst>
          </p:cNvPr>
          <p:cNvSpPr txBox="1"/>
          <p:nvPr/>
        </p:nvSpPr>
        <p:spPr>
          <a:xfrm>
            <a:off x="668322" y="807187"/>
            <a:ext cx="9959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</a:rPr>
              <a:t> SERVICIOS DE LA UMH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DB123586-6673-465A-869B-308C346B27E3}"/>
              </a:ext>
            </a:extLst>
          </p:cNvPr>
          <p:cNvSpPr txBox="1">
            <a:spLocks/>
          </p:cNvSpPr>
          <p:nvPr/>
        </p:nvSpPr>
        <p:spPr>
          <a:xfrm>
            <a:off x="6647081" y="2125686"/>
            <a:ext cx="4710566" cy="1456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/>
            <a:r>
              <a:rPr lang="es-ES" b="1" dirty="0"/>
              <a:t>Objetivo: </a:t>
            </a:r>
            <a:r>
              <a:rPr lang="es-ES" dirty="0"/>
              <a:t>Mejorar la incorporación del estudiantado de nuevo ingreso. https://hola.umh.es/estudiantes/</a:t>
            </a:r>
          </a:p>
          <a:p>
            <a:pPr algn="just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C034A5-A5DA-4760-A4AD-BCEC29D36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12" t="14749" r="26384" b="15892"/>
          <a:stretch/>
        </p:blipFill>
        <p:spPr>
          <a:xfrm>
            <a:off x="0" y="2153866"/>
            <a:ext cx="6419654" cy="337868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0CFCCFD-701C-45B4-ACBA-AD1A7549BA12}"/>
              </a:ext>
            </a:extLst>
          </p:cNvPr>
          <p:cNvSpPr/>
          <p:nvPr/>
        </p:nvSpPr>
        <p:spPr>
          <a:xfrm>
            <a:off x="7133211" y="3699518"/>
            <a:ext cx="42244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Hola Emergencias: </a:t>
            </a:r>
            <a:r>
              <a:rPr lang="es-E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Información sobre cómo avisar y actuar en caso de producirse cualquier tipo de emergencia. https://hola.umh.es/emergencias/ 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1" name="Picture 3" descr="GVA 112 Avisos - Apps en Google Play">
            <a:extLst>
              <a:ext uri="{FF2B5EF4-FFF2-40B4-BE49-F238E27FC236}">
                <a16:creationId xmlns:a16="http://schemas.microsoft.com/office/drawing/2014/main" id="{352640E2-0D6E-4D3B-B340-6143D790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649" y="509195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4988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9538</TotalTime>
  <Words>984</Words>
  <Application>Microsoft Office PowerPoint</Application>
  <PresentationFormat>Panorámica</PresentationFormat>
  <Paragraphs>186</Paragraphs>
  <Slides>17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J.A. HINOJOS MORALES</dc:creator>
  <cp:lastModifiedBy>Marina Estrada</cp:lastModifiedBy>
  <cp:revision>107</cp:revision>
  <dcterms:created xsi:type="dcterms:W3CDTF">2015-08-28T13:36:19Z</dcterms:created>
  <dcterms:modified xsi:type="dcterms:W3CDTF">2025-09-08T09:18:58Z</dcterms:modified>
</cp:coreProperties>
</file>